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18"/>
  </p:notesMasterIdLst>
  <p:handoutMasterIdLst>
    <p:handoutMasterId r:id="rId19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8" r:id="rId10"/>
    <p:sldId id="279" r:id="rId11"/>
    <p:sldId id="304" r:id="rId12"/>
    <p:sldId id="305" r:id="rId13"/>
    <p:sldId id="280" r:id="rId14"/>
    <p:sldId id="281" r:id="rId15"/>
    <p:sldId id="282" r:id="rId16"/>
    <p:sldId id="283" r:id="rId17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3" autoAdjust="0"/>
    <p:restoredTop sz="94614" autoAdjust="0"/>
  </p:normalViewPr>
  <p:slideViewPr>
    <p:cSldViewPr>
      <p:cViewPr varScale="1">
        <p:scale>
          <a:sx n="62" d="100"/>
          <a:sy n="62" d="100"/>
        </p:scale>
        <p:origin x="156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8BFFB9A-9CBA-409A-B252-BD05B46D36BF}" type="datetimeFigureOut">
              <a:rPr lang="zh-TW" altLang="en-US"/>
              <a:pPr>
                <a:defRPr/>
              </a:pPr>
              <a:t>2020/1/10</a:t>
            </a:fld>
            <a:endParaRPr lang="en-US" altLang="zh-TW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CD3B97-57EF-4245-A122-CAB57435936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7202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93B1F5-3593-4D20-B11B-0C4BE0A13740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CB8B2A4-22D4-405F-88B9-06F0C0FF243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858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7450" y="661988"/>
            <a:ext cx="4422775" cy="3317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TW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9F219-2C61-4BB1-9AC8-23D3F3EB8F5C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88023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1003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A38172-2170-4966-8079-6A45364AE353}" type="slidenum">
              <a:rPr lang="zh-TW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0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27192-7FA1-424A-842B-38AE8A895E44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D85A4-99D2-4BAF-B5BC-16FB3C8165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5FEC-F40B-4460-A34A-338B5A9577A6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9ED9-5663-4027-A641-B35C5BD4AF8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D06B-1713-4CC4-AFFA-ECE8AC35CD79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8C329-37E8-40D2-8F00-18F810E9798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ChangeArrowheads="1"/>
          </p:cNvSpPr>
          <p:nvPr/>
        </p:nvSpPr>
        <p:spPr bwMode="invGray">
          <a:xfrm>
            <a:off x="0" y="1581150"/>
            <a:ext cx="9144000" cy="3475039"/>
          </a:xfrm>
          <a:prstGeom prst="rect">
            <a:avLst/>
          </a:prstGeom>
          <a:gradFill rotWithShape="1">
            <a:gsLst>
              <a:gs pos="0">
                <a:srgbClr val="98050E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invGray">
          <a:xfrm>
            <a:off x="3159125" y="1581151"/>
            <a:ext cx="304800" cy="246063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invGray">
          <a:xfrm>
            <a:off x="2843213" y="1581151"/>
            <a:ext cx="304800" cy="246063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invGray">
          <a:xfrm>
            <a:off x="8526463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invGray">
          <a:xfrm>
            <a:off x="8210550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invGray">
          <a:xfrm>
            <a:off x="7894638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invGray">
          <a:xfrm>
            <a:off x="7578725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invGray">
          <a:xfrm>
            <a:off x="7262813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invGray">
          <a:xfrm>
            <a:off x="6946900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invGray">
          <a:xfrm>
            <a:off x="6630988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invGray">
          <a:xfrm>
            <a:off x="6316663" y="1581152"/>
            <a:ext cx="304800" cy="250825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invGray">
          <a:xfrm>
            <a:off x="6000750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invGray">
          <a:xfrm>
            <a:off x="5684838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invGray">
          <a:xfrm>
            <a:off x="5368925" y="1581152"/>
            <a:ext cx="304800" cy="250825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invGray">
          <a:xfrm>
            <a:off x="4737100" y="1581152"/>
            <a:ext cx="304800" cy="250825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0" name="Rectangle 27"/>
          <p:cNvSpPr>
            <a:spLocks noChangeArrowheads="1"/>
          </p:cNvSpPr>
          <p:nvPr/>
        </p:nvSpPr>
        <p:spPr bwMode="invGray">
          <a:xfrm>
            <a:off x="4421188" y="1581152"/>
            <a:ext cx="304800" cy="250825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1" name="Rectangle 301"/>
          <p:cNvSpPr>
            <a:spLocks noChangeArrowheads="1"/>
          </p:cNvSpPr>
          <p:nvPr/>
        </p:nvSpPr>
        <p:spPr bwMode="invGray">
          <a:xfrm>
            <a:off x="3473450" y="4767264"/>
            <a:ext cx="304800" cy="274637"/>
          </a:xfrm>
          <a:prstGeom prst="rect">
            <a:avLst/>
          </a:prstGeom>
          <a:solidFill>
            <a:srgbClr val="D10811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2" name="Rectangle 302"/>
          <p:cNvSpPr>
            <a:spLocks noChangeArrowheads="1"/>
          </p:cNvSpPr>
          <p:nvPr/>
        </p:nvSpPr>
        <p:spPr bwMode="invGray">
          <a:xfrm>
            <a:off x="3157538" y="4767264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3" name="Rectangle 304"/>
          <p:cNvSpPr>
            <a:spLocks noChangeArrowheads="1"/>
          </p:cNvSpPr>
          <p:nvPr/>
        </p:nvSpPr>
        <p:spPr bwMode="invGray">
          <a:xfrm>
            <a:off x="2525713" y="4767264"/>
            <a:ext cx="304800" cy="274637"/>
          </a:xfrm>
          <a:prstGeom prst="rect">
            <a:avLst/>
          </a:prstGeom>
          <a:solidFill>
            <a:srgbClr val="D10811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4" name="Rectangle 305"/>
          <p:cNvSpPr>
            <a:spLocks noChangeArrowheads="1"/>
          </p:cNvSpPr>
          <p:nvPr/>
        </p:nvSpPr>
        <p:spPr bwMode="invGray">
          <a:xfrm>
            <a:off x="2209800" y="4767264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5" name="Rectangle 307"/>
          <p:cNvSpPr>
            <a:spLocks noChangeArrowheads="1"/>
          </p:cNvSpPr>
          <p:nvPr/>
        </p:nvSpPr>
        <p:spPr bwMode="invGray">
          <a:xfrm>
            <a:off x="1579563" y="4767264"/>
            <a:ext cx="304800" cy="274637"/>
          </a:xfrm>
          <a:prstGeom prst="rect">
            <a:avLst/>
          </a:prstGeom>
          <a:solidFill>
            <a:srgbClr val="D10811">
              <a:alpha val="3686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6" name="Rectangle 311"/>
          <p:cNvSpPr>
            <a:spLocks noChangeArrowheads="1"/>
          </p:cNvSpPr>
          <p:nvPr/>
        </p:nvSpPr>
        <p:spPr bwMode="invGray">
          <a:xfrm>
            <a:off x="8524875" y="4767264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7" name="Rectangle 312"/>
          <p:cNvSpPr>
            <a:spLocks noChangeArrowheads="1"/>
          </p:cNvSpPr>
          <p:nvPr/>
        </p:nvSpPr>
        <p:spPr bwMode="invGray">
          <a:xfrm>
            <a:off x="8208963" y="4767264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8" name="Rectangle 314"/>
          <p:cNvSpPr>
            <a:spLocks noChangeArrowheads="1"/>
          </p:cNvSpPr>
          <p:nvPr/>
        </p:nvSpPr>
        <p:spPr bwMode="invGray">
          <a:xfrm>
            <a:off x="7577138" y="4767264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29" name="Rectangle 315"/>
          <p:cNvSpPr>
            <a:spLocks noChangeArrowheads="1"/>
          </p:cNvSpPr>
          <p:nvPr/>
        </p:nvSpPr>
        <p:spPr bwMode="invGray">
          <a:xfrm>
            <a:off x="7261225" y="4767264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30" name="Rectangle 317"/>
          <p:cNvSpPr>
            <a:spLocks noChangeArrowheads="1"/>
          </p:cNvSpPr>
          <p:nvPr/>
        </p:nvSpPr>
        <p:spPr bwMode="invGray">
          <a:xfrm>
            <a:off x="6629400" y="4767264"/>
            <a:ext cx="304800" cy="274637"/>
          </a:xfrm>
          <a:prstGeom prst="rect">
            <a:avLst/>
          </a:prstGeom>
          <a:solidFill>
            <a:srgbClr val="D10811">
              <a:alpha val="7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31" name="Rectangle 318"/>
          <p:cNvSpPr>
            <a:spLocks noChangeArrowheads="1"/>
          </p:cNvSpPr>
          <p:nvPr/>
        </p:nvSpPr>
        <p:spPr bwMode="invGray">
          <a:xfrm>
            <a:off x="6315075" y="4767264"/>
            <a:ext cx="304800" cy="274637"/>
          </a:xfrm>
          <a:prstGeom prst="rect">
            <a:avLst/>
          </a:prstGeom>
          <a:solidFill>
            <a:srgbClr val="D1081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32" name="Rectangle 321"/>
          <p:cNvSpPr>
            <a:spLocks noChangeArrowheads="1"/>
          </p:cNvSpPr>
          <p:nvPr/>
        </p:nvSpPr>
        <p:spPr bwMode="invGray">
          <a:xfrm>
            <a:off x="5367338" y="4767264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33" name="Rectangle 323"/>
          <p:cNvSpPr>
            <a:spLocks noChangeArrowheads="1"/>
          </p:cNvSpPr>
          <p:nvPr/>
        </p:nvSpPr>
        <p:spPr bwMode="invGray">
          <a:xfrm>
            <a:off x="4735513" y="4767264"/>
            <a:ext cx="304800" cy="274637"/>
          </a:xfrm>
          <a:prstGeom prst="rect">
            <a:avLst/>
          </a:prstGeom>
          <a:solidFill>
            <a:srgbClr val="D10811">
              <a:alpha val="38039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34" name="Rectangle 40"/>
          <p:cNvSpPr/>
          <p:nvPr/>
        </p:nvSpPr>
        <p:spPr bwMode="white">
          <a:xfrm>
            <a:off x="0" y="1847851"/>
            <a:ext cx="9144000" cy="292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35" name="TextBox 49"/>
          <p:cNvSpPr txBox="1"/>
          <p:nvPr userDrawn="1"/>
        </p:nvSpPr>
        <p:spPr>
          <a:xfrm>
            <a:off x="8380306" y="6565141"/>
            <a:ext cx="306494" cy="20313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fld id="{A6653C4E-F635-4474-9166-62FC74F379B1}" type="slidenum">
              <a:rPr kumimoji="0" lang="en-US" sz="800">
                <a:solidFill>
                  <a:srgbClr val="8F8F8F"/>
                </a:solidFill>
                <a:latin typeface="+mn-lt"/>
                <a:ea typeface="+mn-ea"/>
              </a:rPr>
              <a:pPr algn="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sz="800" dirty="0">
              <a:solidFill>
                <a:srgbClr val="8F8F8F"/>
              </a:solidFill>
              <a:latin typeface="+mn-lt"/>
              <a:ea typeface="+mn-ea"/>
            </a:endParaRPr>
          </a:p>
        </p:txBody>
      </p:sp>
      <p:sp>
        <p:nvSpPr>
          <p:cNvPr id="36" name="TextBox 38"/>
          <p:cNvSpPr txBox="1"/>
          <p:nvPr userDrawn="1"/>
        </p:nvSpPr>
        <p:spPr>
          <a:xfrm>
            <a:off x="457202" y="6537360"/>
            <a:ext cx="805029" cy="203133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" dirty="0">
                <a:solidFill>
                  <a:srgbClr val="8F8F8F"/>
                </a:solidFill>
                <a:latin typeface="+mn-lt"/>
                <a:ea typeface="+mn-ea"/>
              </a:rPr>
              <a:t>© 2012 AVAYA</a:t>
            </a:r>
          </a:p>
        </p:txBody>
      </p:sp>
      <p:pic>
        <p:nvPicPr>
          <p:cNvPr id="37" name="Picture 32" descr="PowerOfW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837363" y="539751"/>
            <a:ext cx="14398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130552"/>
            <a:ext cx="6745224" cy="2029968"/>
          </a:xfrm>
        </p:spPr>
        <p:txBody>
          <a:bodyPr/>
          <a:lstStyle>
            <a:lvl1pPr algn="r">
              <a:defRPr sz="2800" b="0" i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5357613"/>
            <a:ext cx="6745224" cy="476519"/>
          </a:xfrm>
        </p:spPr>
        <p:txBody>
          <a:bodyPr anchor="b">
            <a:no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13"/>
          </p:nvPr>
        </p:nvSpPr>
        <p:spPr>
          <a:xfrm>
            <a:off x="1447800" y="5841643"/>
            <a:ext cx="6745224" cy="381000"/>
          </a:xfrm>
        </p:spPr>
        <p:txBody>
          <a:bodyPr>
            <a:normAutofit/>
          </a:bodyPr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000" i="1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00903-47A6-419A-A235-56C96EEC252B}" type="datetime1">
              <a:rPr lang="en-US"/>
              <a:pPr>
                <a:defRPr/>
              </a:pPr>
              <a:t>1/10/2020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430AA-4718-4E76-9A71-710C0345F107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C946F-9031-4A37-81C1-D39E8757FC3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2E1A-64FC-46E9-9F13-D58FCD023FB9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5DA7-F242-4502-8418-0C5E8B204A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ECF5-997C-441C-8236-DAD949C107A8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7D50-3523-4C4A-A113-B1537C9A89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BF046-9D79-4384-AF40-969C12CB17E4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992DA-0BAE-423B-B744-0873D8DA2A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2" y="4045745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FAA5-7584-4BAA-8311-52CA46F573CC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4E026-4E7C-45E6-841C-FB5491623F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487D4-1511-40D1-8FC5-4B2AC4B9F63F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896E2-C689-43A5-9428-74F1FE252A6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7D5B4-A183-46FE-8638-DB94D6E57B6A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E510E-601F-465D-80FF-28A5BABA9D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2C84-5D8C-46B5-A783-C66286A2EF8E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B62F1-6A50-4577-BBA7-002417730F0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8E76C-7915-460D-B5E3-787B98F761F4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3D91B-9E3E-498A-80DD-6497D232572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5D2B5-E34B-44D6-ADEC-67DD8674547F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6E628-2BCD-42FE-8655-E5AFCCBD8C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2772E-2290-45E4-82A7-C69FD41B761B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39DBB-BB4D-42E8-8A0F-C3096C1BB6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E17FC-1BF3-4999-AFC9-F4DAB8B26305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ED0F5-9DC7-4FF9-9512-F572E7ABC1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C7820-5E02-44D7-A7FE-25CFFEF046BF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BFDB95A-B36D-4F1C-861C-A1437A04A15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2ACD-5C8D-48A8-9501-07E5E127A83F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04A3A4-9025-48E5-ADFC-9E4F1169C2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9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A205-737A-4FF0-ABE2-FA116AA148B7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0D5AC10-3A4D-430A-A5D0-50DE3314541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8667-DACF-4911-B3AE-6AFD69BAF795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0443C82-459A-4F0F-88D7-9E5D744B4D3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2" y="4045745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3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64692-7C60-434C-84F9-4DDBFE92C580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81B010F-48A9-4CE5-BC97-EFE059BD3FA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E9256-582E-47FC-B054-DF314E82B85D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CE4F8B0-F0F5-4895-A639-06E616D0BEC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F1E1-341D-4ABD-A278-0FE282499AAF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3D4E-ACC2-4A5C-B74A-08332BCC47E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F15DB-6421-47A0-9F94-EF52E72C2349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BF2C15-49F6-4953-91AE-93A05E6473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5CC33-549F-4840-A094-F5C131B9E7C9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90EA0B-D218-48FC-81D2-236F3A30ECB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B6307-2A4D-415E-B6F1-EA92EBF9E64D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CC0EEFD-FB9B-494E-93B1-93AE55BD039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FD83-524C-4452-BDCD-0F8EA6B5BA27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023C46-8DC1-4B40-88CB-4F25D8EADD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18416-3458-4BC7-9B22-11FCD08324E2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E37417-8EB0-416E-B004-440137EE5A4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2570E-27CD-488F-BEE9-00B0B25DB820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44034-3033-4E52-8EF0-3980DE1347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4B94-85CE-4F4A-BD9F-A0B9737894A2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0B538-B477-4EAF-9E65-F35145C4A7B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45C42-E49F-42C1-90BD-7F6E96B64880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E4D3E-D09C-4D35-98D7-E9653A5834B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5560F-B5B6-4B96-8677-B13F0153387F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CE5B3-3850-4EDF-ADF4-F9B1C256B3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8983-44C8-441F-BEC7-D94AB0FA9316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E3E7-72B5-4621-842A-B7285267B7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DD522-3AB7-4C32-BC15-396D40F81C95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EB2B-EF18-437D-81E9-199CB94427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8542DAB-AC02-43CC-8BE5-61AFC3120F0B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FB6A0F9-0BF4-425E-B6AE-E77FFFADB9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1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D2BE2FE-CD8D-4F61-9D12-D996F62DD334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1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1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0769025-5A4E-4215-9680-B93F426A9B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7" r:id="rId2"/>
    <p:sldLayoutId id="2147483710" r:id="rId3"/>
    <p:sldLayoutId id="2147483706" r:id="rId4"/>
    <p:sldLayoutId id="2147483711" r:id="rId5"/>
    <p:sldLayoutId id="2147483705" r:id="rId6"/>
    <p:sldLayoutId id="2147483704" r:id="rId7"/>
    <p:sldLayoutId id="2147483712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1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3743CAB-B664-4050-ADD3-7D612CB522C0}" type="datetimeFigureOut">
              <a:rPr lang="zh-TW" altLang="en-US"/>
              <a:pPr>
                <a:defRPr/>
              </a:pPr>
              <a:t>2020/1/10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1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1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400" b="1">
                <a:solidFill>
                  <a:srgbClr val="FFFFFF"/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3C29B090-1499-479E-8DFB-1A50DFAD168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微軟正黑體" pitchFamily="34" charset="-12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C:\Users\Jack\Desktop\pptsourse\未命名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2030413"/>
            <a:ext cx="91551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755650" y="2420940"/>
            <a:ext cx="8064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zh-TW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HD Video Conferencing System</a:t>
            </a:r>
            <a:br>
              <a:rPr kumimoji="0" lang="en-US" altLang="zh-TW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kumimoji="0" lang="zh-TW" alt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產品教育訓練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1327" y="2008189"/>
            <a:ext cx="8245475" cy="5813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zh-TW" altLang="zh-TW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zh-TW" b="1" dirty="0"/>
              <a:t>1</a:t>
            </a:r>
            <a:r>
              <a:rPr lang="zh-TW" altLang="zh-TW" b="1" dirty="0"/>
              <a:t>：連線是否正常</a:t>
            </a:r>
            <a:endParaRPr lang="zh-TW" altLang="zh-TW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zh-TW" altLang="zh-TW" dirty="0"/>
              <a:t>查看主機背板和鏡頭背板是否正確連接，如都已正常連接還是有問題，請拔下來再插上</a:t>
            </a: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zh-TW" b="1" dirty="0"/>
              <a:t>攝影機異常測試</a:t>
            </a:r>
            <a:r>
              <a:rPr lang="en-US" altLang="zh-TW" dirty="0"/>
              <a:t>:</a:t>
            </a:r>
            <a:endParaRPr lang="zh-TW" altLang="en-US" dirty="0"/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invGray">
          <a:xfrm flipH="1">
            <a:off x="0" y="-6349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音源檢測</a:t>
            </a:r>
            <a:r>
              <a:rPr lang="en-US" altLang="zh-TW" dirty="0"/>
              <a:t>:</a:t>
            </a:r>
            <a:r>
              <a:rPr lang="zh-TW" altLang="en-US" dirty="0"/>
              <a:t>麥克風是否送出</a:t>
            </a:r>
          </a:p>
        </p:txBody>
      </p:sp>
      <p:pic>
        <p:nvPicPr>
          <p:cNvPr id="103426" name="Picture 2" descr="nEO_IMG_圖片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40" y="4243388"/>
            <a:ext cx="38449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 descr="nEO_IMG_圖片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2" y="1703389"/>
            <a:ext cx="37369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圖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2" y="1733551"/>
            <a:ext cx="36734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9" name="文字方塊 3"/>
          <p:cNvSpPr txBox="1">
            <a:spLocks noChangeArrowheads="1"/>
          </p:cNvSpPr>
          <p:nvPr/>
        </p:nvSpPr>
        <p:spPr bwMode="auto">
          <a:xfrm>
            <a:off x="539751" y="1308100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步驟一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在主選單選擇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設定</a:t>
            </a:r>
          </a:p>
        </p:txBody>
      </p:sp>
      <p:sp>
        <p:nvSpPr>
          <p:cNvPr id="103430" name="文字方塊 11"/>
          <p:cNvSpPr txBox="1">
            <a:spLocks noChangeArrowheads="1"/>
          </p:cNvSpPr>
          <p:nvPr/>
        </p:nvSpPr>
        <p:spPr bwMode="auto">
          <a:xfrm>
            <a:off x="539750" y="383381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步驟二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在設定選單選擇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系統狀態</a:t>
            </a:r>
          </a:p>
        </p:txBody>
      </p:sp>
      <p:sp>
        <p:nvSpPr>
          <p:cNvPr id="103431" name="文字方塊 12"/>
          <p:cNvSpPr txBox="1">
            <a:spLocks noChangeArrowheads="1"/>
          </p:cNvSpPr>
          <p:nvPr/>
        </p:nvSpPr>
        <p:spPr bwMode="auto">
          <a:xfrm>
            <a:off x="4897439" y="133191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步驟三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在系統狀態選擇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診斷功能</a:t>
            </a:r>
          </a:p>
        </p:txBody>
      </p:sp>
      <p:sp>
        <p:nvSpPr>
          <p:cNvPr id="103432" name="文字方塊 13"/>
          <p:cNvSpPr txBox="1">
            <a:spLocks noChangeArrowheads="1"/>
          </p:cNvSpPr>
          <p:nvPr/>
        </p:nvSpPr>
        <p:spPr bwMode="auto">
          <a:xfrm>
            <a:off x="4735515" y="386873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步驟四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在診斷功能選擇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語音</a:t>
            </a:r>
          </a:p>
        </p:txBody>
      </p:sp>
      <p:pic>
        <p:nvPicPr>
          <p:cNvPr id="103433" name="Picture 4" descr="nEO_IMG_圖片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2" y="4194175"/>
            <a:ext cx="3929063" cy="22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2"/>
          <p:cNvSpPr>
            <a:spLocks noChangeArrowheads="1"/>
          </p:cNvSpPr>
          <p:nvPr/>
        </p:nvSpPr>
        <p:spPr bwMode="invGray">
          <a:xfrm flipH="1">
            <a:off x="0" y="-6349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音源檢測</a:t>
            </a:r>
            <a:r>
              <a:rPr lang="en-US" altLang="zh-TW" dirty="0"/>
              <a:t>:</a:t>
            </a:r>
            <a:r>
              <a:rPr lang="zh-TW" altLang="en-US" dirty="0"/>
              <a:t>麥克風是否送出</a:t>
            </a:r>
          </a:p>
        </p:txBody>
      </p:sp>
      <p:sp>
        <p:nvSpPr>
          <p:cNvPr id="104450" name="文字方塊 3"/>
          <p:cNvSpPr txBox="1">
            <a:spLocks noChangeArrowheads="1"/>
          </p:cNvSpPr>
          <p:nvPr/>
        </p:nvSpPr>
        <p:spPr bwMode="auto">
          <a:xfrm>
            <a:off x="539751" y="1308100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步驟五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在語音選擇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輸入</a:t>
            </a:r>
          </a:p>
        </p:txBody>
      </p:sp>
      <p:sp>
        <p:nvSpPr>
          <p:cNvPr id="104451" name="文字方塊 11"/>
          <p:cNvSpPr txBox="1">
            <a:spLocks noChangeArrowheads="1"/>
          </p:cNvSpPr>
          <p:nvPr/>
        </p:nvSpPr>
        <p:spPr bwMode="auto">
          <a:xfrm>
            <a:off x="539750" y="383381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步驟六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在輸入選單選擇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類比音訊</a:t>
            </a:r>
          </a:p>
        </p:txBody>
      </p:sp>
      <p:pic>
        <p:nvPicPr>
          <p:cNvPr id="104452" name="Picture 2" descr="nEO_IMG_圖片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7" y="1654177"/>
            <a:ext cx="3763963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3" descr="nEO_IMG_圖片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4248151"/>
            <a:ext cx="3803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圖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5" y="2198689"/>
            <a:ext cx="3843337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5" name="圖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5" y="4508500"/>
            <a:ext cx="384333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1547813" y="4679949"/>
            <a:ext cx="1295400" cy="2619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3395665" y="4781551"/>
            <a:ext cx="2160587" cy="1295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5989640" y="5373689"/>
            <a:ext cx="1296987" cy="2603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104459" name="文字方塊 17"/>
          <p:cNvSpPr txBox="1">
            <a:spLocks noChangeArrowheads="1"/>
          </p:cNvSpPr>
          <p:nvPr/>
        </p:nvSpPr>
        <p:spPr bwMode="auto">
          <a:xfrm>
            <a:off x="4633913" y="1273176"/>
            <a:ext cx="34163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步驟七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使用麥克風說話查看</a:t>
            </a:r>
            <a:endParaRPr kumimoji="0" lang="en-US" altLang="zh-TW">
              <a:solidFill>
                <a:srgbClr val="292934"/>
              </a:solidFill>
              <a:ea typeface="微軟正黑體" pitchFamily="34" charset="-120"/>
            </a:endParaRPr>
          </a:p>
          <a:p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類比音訊之鋒值是否有正常跳動</a:t>
            </a:r>
            <a:endParaRPr kumimoji="0" lang="en-US" altLang="zh-TW" b="1">
              <a:solidFill>
                <a:srgbClr val="FF0000"/>
              </a:solidFill>
              <a:ea typeface="微軟正黑體" pitchFamily="34" charset="-120"/>
            </a:endParaRPr>
          </a:p>
          <a:p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正常則為遠端未開擴大機</a:t>
            </a:r>
          </a:p>
        </p:txBody>
      </p:sp>
      <p:sp>
        <p:nvSpPr>
          <p:cNvPr id="19" name="圓角矩形 18"/>
          <p:cNvSpPr/>
          <p:nvPr/>
        </p:nvSpPr>
        <p:spPr>
          <a:xfrm rot="5400000">
            <a:off x="6078539" y="3351213"/>
            <a:ext cx="876300" cy="431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invGray">
          <a:xfrm flipH="1">
            <a:off x="0" y="-6349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音源檢測</a:t>
            </a:r>
            <a:r>
              <a:rPr lang="en-US" altLang="zh-TW" dirty="0"/>
              <a:t>:</a:t>
            </a:r>
            <a:r>
              <a:rPr lang="zh-TW" altLang="en-US" dirty="0"/>
              <a:t>喇叭聲音</a:t>
            </a:r>
          </a:p>
        </p:txBody>
      </p:sp>
      <p:pic>
        <p:nvPicPr>
          <p:cNvPr id="105474" name="Picture 2" descr="nEO_IMG_圖片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40" y="4243388"/>
            <a:ext cx="38449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nEO_IMG_圖片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8852" y="1703389"/>
            <a:ext cx="37369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圖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2" y="1733551"/>
            <a:ext cx="367347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7" name="文字方塊 3"/>
          <p:cNvSpPr txBox="1">
            <a:spLocks noChangeArrowheads="1"/>
          </p:cNvSpPr>
          <p:nvPr/>
        </p:nvSpPr>
        <p:spPr bwMode="auto">
          <a:xfrm>
            <a:off x="539751" y="1308100"/>
            <a:ext cx="27879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步驟一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在主選單選擇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設定</a:t>
            </a:r>
          </a:p>
        </p:txBody>
      </p:sp>
      <p:sp>
        <p:nvSpPr>
          <p:cNvPr id="105478" name="文字方塊 11"/>
          <p:cNvSpPr txBox="1">
            <a:spLocks noChangeArrowheads="1"/>
          </p:cNvSpPr>
          <p:nvPr/>
        </p:nvSpPr>
        <p:spPr bwMode="auto">
          <a:xfrm>
            <a:off x="539750" y="383381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步驟二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在設定選單選擇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系統狀態</a:t>
            </a:r>
          </a:p>
        </p:txBody>
      </p:sp>
      <p:sp>
        <p:nvSpPr>
          <p:cNvPr id="105479" name="文字方塊 12"/>
          <p:cNvSpPr txBox="1">
            <a:spLocks noChangeArrowheads="1"/>
          </p:cNvSpPr>
          <p:nvPr/>
        </p:nvSpPr>
        <p:spPr bwMode="auto">
          <a:xfrm>
            <a:off x="4897439" y="1331913"/>
            <a:ext cx="34804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步驟三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在系統狀態選擇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診斷功能</a:t>
            </a:r>
          </a:p>
        </p:txBody>
      </p:sp>
      <p:sp>
        <p:nvSpPr>
          <p:cNvPr id="105480" name="文字方塊 13"/>
          <p:cNvSpPr txBox="1">
            <a:spLocks noChangeArrowheads="1"/>
          </p:cNvSpPr>
          <p:nvPr/>
        </p:nvSpPr>
        <p:spPr bwMode="auto">
          <a:xfrm>
            <a:off x="4735515" y="3868738"/>
            <a:ext cx="30187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步驟四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在診斷功能選擇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語音</a:t>
            </a:r>
          </a:p>
        </p:txBody>
      </p:sp>
      <p:pic>
        <p:nvPicPr>
          <p:cNvPr id="105481" name="Picture 4" descr="nEO_IMG_圖片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3602" y="4194175"/>
            <a:ext cx="3929063" cy="2203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42"/>
          <p:cNvSpPr>
            <a:spLocks noChangeArrowheads="1"/>
          </p:cNvSpPr>
          <p:nvPr/>
        </p:nvSpPr>
        <p:spPr bwMode="invGray">
          <a:xfrm flipH="1">
            <a:off x="0" y="-6349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/>
              <a:t>音源檢測</a:t>
            </a:r>
            <a:r>
              <a:rPr lang="en-US" altLang="zh-TW" dirty="0"/>
              <a:t>:</a:t>
            </a:r>
            <a:r>
              <a:rPr lang="zh-TW" altLang="en-US" dirty="0"/>
              <a:t>喇叭是否送出</a:t>
            </a:r>
          </a:p>
        </p:txBody>
      </p:sp>
      <p:sp>
        <p:nvSpPr>
          <p:cNvPr id="106498" name="文字方塊 3"/>
          <p:cNvSpPr txBox="1">
            <a:spLocks noChangeArrowheads="1"/>
          </p:cNvSpPr>
          <p:nvPr/>
        </p:nvSpPr>
        <p:spPr bwMode="auto">
          <a:xfrm>
            <a:off x="574676" y="2205039"/>
            <a:ext cx="25571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步驟五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在語音選擇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測試</a:t>
            </a:r>
          </a:p>
        </p:txBody>
      </p:sp>
      <p:sp>
        <p:nvSpPr>
          <p:cNvPr id="106499" name="文字方塊 11"/>
          <p:cNvSpPr txBox="1">
            <a:spLocks noChangeArrowheads="1"/>
          </p:cNvSpPr>
          <p:nvPr/>
        </p:nvSpPr>
        <p:spPr bwMode="auto">
          <a:xfrm>
            <a:off x="4641852" y="2133601"/>
            <a:ext cx="43227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solidFill>
                  <a:srgbClr val="292934"/>
                </a:solidFill>
                <a:ea typeface="微軟正黑體" pitchFamily="34" charset="-120"/>
              </a:rPr>
              <a:t>步驟六</a:t>
            </a:r>
            <a:r>
              <a:rPr kumimoji="0" lang="en-US" altLang="zh-TW">
                <a:solidFill>
                  <a:srgbClr val="292934"/>
                </a:solidFill>
                <a:ea typeface="微軟正黑體" pitchFamily="34" charset="-120"/>
              </a:rPr>
              <a:t>: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選擇</a:t>
            </a:r>
            <a:r>
              <a:rPr kumimoji="0" lang="zh-TW" altLang="en-US" b="1">
                <a:solidFill>
                  <a:srgbClr val="FF0000"/>
                </a:solidFill>
                <a:ea typeface="微軟正黑體" pitchFamily="34" charset="-120"/>
              </a:rPr>
              <a:t>本地音訊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按下</a:t>
            </a:r>
            <a:r>
              <a:rPr kumimoji="0" lang="en-US" altLang="zh-TW" b="1">
                <a:solidFill>
                  <a:srgbClr val="FF0000"/>
                </a:solidFill>
                <a:ea typeface="微軟正黑體" pitchFamily="34" charset="-120"/>
              </a:rPr>
              <a:t>OK</a:t>
            </a:r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送出測試音</a:t>
            </a:r>
            <a:endParaRPr kumimoji="0" lang="en-US" altLang="zh-TW">
              <a:solidFill>
                <a:srgbClr val="292934"/>
              </a:solidFill>
              <a:ea typeface="微軟正黑體" pitchFamily="34" charset="-120"/>
            </a:endParaRPr>
          </a:p>
          <a:p>
            <a:r>
              <a:rPr kumimoji="0" lang="zh-TW" altLang="en-US">
                <a:solidFill>
                  <a:srgbClr val="292934"/>
                </a:solidFill>
                <a:ea typeface="微軟正黑體" pitchFamily="34" charset="-120"/>
              </a:rPr>
              <a:t>有聽到聲音則為正常</a:t>
            </a:r>
          </a:p>
        </p:txBody>
      </p:sp>
      <p:pic>
        <p:nvPicPr>
          <p:cNvPr id="106500" name="Picture 2" descr="nEO_IMG_圖片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2997201"/>
            <a:ext cx="4103688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1403352" y="4221163"/>
            <a:ext cx="1655763" cy="2286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pic>
        <p:nvPicPr>
          <p:cNvPr id="106502" name="Picture 2" descr="nEO_IMG_圖片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5" y="2997201"/>
            <a:ext cx="4179887" cy="2343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圓角矩形 16"/>
          <p:cNvSpPr/>
          <p:nvPr/>
        </p:nvSpPr>
        <p:spPr>
          <a:xfrm>
            <a:off x="6948488" y="4030665"/>
            <a:ext cx="742950" cy="2619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invGray">
          <a:xfrm flipH="1">
            <a:off x="0" y="-6349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323850" y="893763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0178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0180" name="文字方塊 2"/>
          <p:cNvSpPr txBox="1">
            <a:spLocks noChangeArrowheads="1"/>
          </p:cNvSpPr>
          <p:nvPr/>
        </p:nvSpPr>
        <p:spPr bwMode="auto">
          <a:xfrm>
            <a:off x="303213" y="1246190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開機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850" y="1763714"/>
            <a:ext cx="82804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第一次使用，電源插上後會自動</a:t>
            </a:r>
            <a:r>
              <a:rPr kumimoji="0"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開機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關機</a:t>
            </a:r>
            <a:r>
              <a:rPr kumimoji="0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時，需長按電源鍵　  才會出現關機選項。</a:t>
            </a:r>
            <a:endParaRPr kumimoji="0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01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2338" y="2595891"/>
            <a:ext cx="4543425" cy="201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圓角矩形 5"/>
          <p:cNvSpPr/>
          <p:nvPr/>
        </p:nvSpPr>
        <p:spPr>
          <a:xfrm>
            <a:off x="3275856" y="3559664"/>
            <a:ext cx="1441450" cy="503237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547815" y="4727575"/>
            <a:ext cx="5432193" cy="70788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>
                <a:latin typeface="+mn-lt"/>
                <a:ea typeface="+mn-ea"/>
              </a:rPr>
              <a:t>機器</a:t>
            </a:r>
            <a:r>
              <a:rPr kumimoji="0" lang="zh-TW" alt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開機</a:t>
            </a:r>
            <a:r>
              <a:rPr kumimoji="0" lang="zh-TW" altLang="en-US" sz="2000" b="1" dirty="0">
                <a:latin typeface="+mn-lt"/>
                <a:ea typeface="+mn-ea"/>
              </a:rPr>
              <a:t>時，白色 </a:t>
            </a:r>
            <a:r>
              <a:rPr kumimoji="0" lang="en-US" altLang="zh-TW" sz="2000" b="1" dirty="0">
                <a:latin typeface="+mn-lt"/>
                <a:ea typeface="+mn-ea"/>
              </a:rPr>
              <a:t>AVAYA </a:t>
            </a:r>
            <a:r>
              <a:rPr kumimoji="0" lang="zh-TW" altLang="en-US" sz="2000" b="1" dirty="0">
                <a:latin typeface="+mn-lt"/>
                <a:ea typeface="+mn-ea"/>
              </a:rPr>
              <a:t>字樣為恆亮</a:t>
            </a:r>
            <a:endParaRPr kumimoji="0" lang="en-US" altLang="zh-TW" sz="2000" b="1" dirty="0">
              <a:latin typeface="+mn-lt"/>
              <a:ea typeface="+mn-ea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zh-TW" altLang="en-US" sz="2000" b="1" dirty="0">
                <a:latin typeface="+mn-lt"/>
                <a:ea typeface="+mn-ea"/>
              </a:rPr>
              <a:t>機器</a:t>
            </a:r>
            <a:r>
              <a:rPr kumimoji="0" lang="zh-TW" altLang="en-US" sz="2000" b="1" dirty="0">
                <a:solidFill>
                  <a:srgbClr val="FF0000"/>
                </a:solidFill>
                <a:latin typeface="+mn-lt"/>
                <a:ea typeface="+mn-ea"/>
              </a:rPr>
              <a:t>關機</a:t>
            </a:r>
            <a:r>
              <a:rPr kumimoji="0" lang="zh-TW" altLang="en-US" sz="2000" b="1" dirty="0">
                <a:latin typeface="+mn-lt"/>
                <a:ea typeface="+mn-ea"/>
              </a:rPr>
              <a:t>時，白色 </a:t>
            </a:r>
            <a:r>
              <a:rPr kumimoji="0" lang="en-US" altLang="zh-TW" sz="2000" b="1" dirty="0">
                <a:latin typeface="+mn-lt"/>
                <a:ea typeface="+mn-ea"/>
              </a:rPr>
              <a:t>AVAYA</a:t>
            </a:r>
            <a:r>
              <a:rPr kumimoji="0" lang="zh-TW" altLang="en-US" sz="2000" b="1" dirty="0">
                <a:latin typeface="+mn-lt"/>
                <a:ea typeface="+mn-ea"/>
              </a:rPr>
              <a:t> 字樣則會呈現閃爍</a:t>
            </a:r>
          </a:p>
        </p:txBody>
      </p:sp>
      <p:pic>
        <p:nvPicPr>
          <p:cNvPr id="50185" name="Picture 2" descr="C:\Users\Jack\Desktop\pptsourse\power3333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0025" y="2101849"/>
            <a:ext cx="247650" cy="24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32" descr="PowerOfW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303213" y="893763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1202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1204" name="文字方塊 2"/>
          <p:cNvSpPr txBox="1">
            <a:spLocks noChangeArrowheads="1"/>
          </p:cNvSpPr>
          <p:nvPr/>
        </p:nvSpPr>
        <p:spPr bwMode="auto">
          <a:xfrm>
            <a:off x="303213" y="1246190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控制鏡頭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1206" name="文字方塊 10"/>
          <p:cNvSpPr txBox="1">
            <a:spLocks noChangeArrowheads="1"/>
          </p:cNvSpPr>
          <p:nvPr/>
        </p:nvSpPr>
        <p:spPr bwMode="auto">
          <a:xfrm>
            <a:off x="5522913" y="1628775"/>
            <a:ext cx="2545890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1. </a:t>
            </a:r>
            <a:r>
              <a:rPr kumimoji="0" lang="zh-TW" altLang="en-US" sz="2000">
                <a:latin typeface="Calibri" pitchFamily="34" charset="0"/>
              </a:rPr>
              <a:t>按　 鍵將選單隱藏</a:t>
            </a:r>
          </a:p>
        </p:txBody>
      </p:sp>
      <p:sp>
        <p:nvSpPr>
          <p:cNvPr id="51207" name="文字方塊 17"/>
          <p:cNvSpPr txBox="1">
            <a:spLocks noChangeArrowheads="1"/>
          </p:cNvSpPr>
          <p:nvPr/>
        </p:nvSpPr>
        <p:spPr bwMode="auto">
          <a:xfrm>
            <a:off x="5521325" y="2452688"/>
            <a:ext cx="2744662" cy="400110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2. </a:t>
            </a:r>
            <a:r>
              <a:rPr kumimoji="0" lang="zh-TW" altLang="en-US" sz="2000">
                <a:latin typeface="Calibri" pitchFamily="34" charset="0"/>
              </a:rPr>
              <a:t>使用方向鍵控制鏡頭</a:t>
            </a:r>
          </a:p>
        </p:txBody>
      </p:sp>
      <p:sp>
        <p:nvSpPr>
          <p:cNvPr id="51208" name="文字方塊 18"/>
          <p:cNvSpPr txBox="1">
            <a:spLocks noChangeArrowheads="1"/>
          </p:cNvSpPr>
          <p:nvPr/>
        </p:nvSpPr>
        <p:spPr bwMode="auto">
          <a:xfrm>
            <a:off x="5541964" y="3325813"/>
            <a:ext cx="2574936" cy="707886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3</a:t>
            </a:r>
            <a:r>
              <a:rPr kumimoji="0" lang="en-US" altLang="zh-TW" sz="2000">
                <a:latin typeface="Calibri" pitchFamily="34" charset="0"/>
              </a:rPr>
              <a:t>. </a:t>
            </a:r>
            <a:r>
              <a:rPr kumimoji="0" lang="zh-TW" altLang="en-US" sz="2000">
                <a:latin typeface="Calibri" pitchFamily="34" charset="0"/>
              </a:rPr>
              <a:t>使用</a:t>
            </a:r>
            <a:r>
              <a:rPr kumimoji="0" lang="en-US" altLang="zh-TW" sz="2000">
                <a:latin typeface="Calibri" pitchFamily="34" charset="0"/>
              </a:rPr>
              <a:t>ZOOM  IN/OUT</a:t>
            </a:r>
            <a:r>
              <a:rPr kumimoji="0" lang="zh-TW" altLang="en-US" sz="2000">
                <a:latin typeface="Calibri" pitchFamily="34" charset="0"/>
              </a:rPr>
              <a:t> </a:t>
            </a:r>
            <a:endParaRPr kumimoji="0" lang="en-US" altLang="zh-TW" sz="2000">
              <a:latin typeface="Calibri" pitchFamily="34" charset="0"/>
            </a:endParaRPr>
          </a:p>
          <a:p>
            <a:r>
              <a:rPr kumimoji="0" lang="zh-TW" altLang="en-US" sz="2000">
                <a:latin typeface="Calibri" pitchFamily="34" charset="0"/>
              </a:rPr>
              <a:t>    控制鏡頭的焦段</a:t>
            </a:r>
          </a:p>
        </p:txBody>
      </p:sp>
      <p:pic>
        <p:nvPicPr>
          <p:cNvPr id="51209" name="Picture 5" descr="C:\Users\Jack\Desktop\pptsourse\remot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354137"/>
            <a:ext cx="120015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0" name="文字方塊 20"/>
          <p:cNvSpPr txBox="1">
            <a:spLocks noChangeArrowheads="1"/>
          </p:cNvSpPr>
          <p:nvPr/>
        </p:nvSpPr>
        <p:spPr bwMode="auto">
          <a:xfrm>
            <a:off x="5521325" y="4464049"/>
            <a:ext cx="2545890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4. </a:t>
            </a:r>
            <a:r>
              <a:rPr kumimoji="0" lang="zh-TW" altLang="en-US" sz="2000">
                <a:latin typeface="Calibri" pitchFamily="34" charset="0"/>
              </a:rPr>
              <a:t>按　 鍵將選單恢復</a:t>
            </a:r>
          </a:p>
        </p:txBody>
      </p:sp>
      <p:sp>
        <p:nvSpPr>
          <p:cNvPr id="12" name="弧形箭號 (左彎) 11"/>
          <p:cNvSpPr/>
          <p:nvPr/>
        </p:nvSpPr>
        <p:spPr>
          <a:xfrm rot="8661778" flipH="1">
            <a:off x="6210300" y="1662114"/>
            <a:ext cx="185738" cy="225425"/>
          </a:xfrm>
          <a:prstGeom prst="curvedLeftArrow">
            <a:avLst>
              <a:gd name="adj1" fmla="val 12865"/>
              <a:gd name="adj2" fmla="val 53498"/>
              <a:gd name="adj3" fmla="val 638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23" name="弧形箭號 (左彎) 22"/>
          <p:cNvSpPr/>
          <p:nvPr/>
        </p:nvSpPr>
        <p:spPr>
          <a:xfrm rot="8661778" flipH="1">
            <a:off x="6203950" y="4538664"/>
            <a:ext cx="185738" cy="225425"/>
          </a:xfrm>
          <a:prstGeom prst="curvedLeftArrow">
            <a:avLst>
              <a:gd name="adj1" fmla="val 12865"/>
              <a:gd name="adj2" fmla="val 53498"/>
              <a:gd name="adj3" fmla="val 638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3851275" y="4797425"/>
            <a:ext cx="484188" cy="28733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924300" y="3798888"/>
            <a:ext cx="1079500" cy="925512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572000" y="4941888"/>
            <a:ext cx="431800" cy="8636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1216" name="文字方塊 3"/>
          <p:cNvSpPr txBox="1">
            <a:spLocks noChangeArrowheads="1"/>
          </p:cNvSpPr>
          <p:nvPr/>
        </p:nvSpPr>
        <p:spPr bwMode="auto">
          <a:xfrm>
            <a:off x="534990" y="4464051"/>
            <a:ext cx="31511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備註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鏡頭的切換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kumimoji="0" lang="zh-TW" altLang="zh-TW">
                <a:latin typeface="Calibri" pitchFamily="34" charset="0"/>
              </a:rPr>
              <a:t>選單選到</a:t>
            </a:r>
            <a:r>
              <a:rPr kumimoji="0" lang="zh-TW" altLang="zh-TW" b="1">
                <a:solidFill>
                  <a:srgbClr val="FF0000"/>
                </a:solidFill>
                <a:latin typeface="Calibri" pitchFamily="34" charset="0"/>
              </a:rPr>
              <a:t>攝影機控制</a:t>
            </a:r>
            <a:endParaRPr kumimoji="0" lang="en-US" altLang="zh-TW" b="1">
              <a:solidFill>
                <a:srgbClr val="FF0000"/>
              </a:solidFill>
              <a:latin typeface="Calibri" pitchFamily="34" charset="0"/>
            </a:endParaRPr>
          </a:p>
          <a:p>
            <a:r>
              <a:rPr kumimoji="0" lang="zh-TW" altLang="zh-TW">
                <a:latin typeface="Calibri" pitchFamily="34" charset="0"/>
              </a:rPr>
              <a:t>選取</a:t>
            </a:r>
            <a:r>
              <a:rPr kumimoji="0" lang="zh-TW" altLang="zh-TW" b="1">
                <a:solidFill>
                  <a:srgbClr val="FF0000"/>
                </a:solidFill>
                <a:latin typeface="Calibri" pitchFamily="34" charset="0"/>
              </a:rPr>
              <a:t>視訊來源</a:t>
            </a:r>
          </a:p>
          <a:p>
            <a:r>
              <a:rPr kumimoji="0" lang="zh-TW" altLang="zh-TW">
                <a:latin typeface="Calibri" pitchFamily="34" charset="0"/>
              </a:rPr>
              <a:t>連續按</a:t>
            </a:r>
            <a:r>
              <a:rPr kumimoji="0" lang="zh-TW" altLang="zh-TW" b="1">
                <a:solidFill>
                  <a:srgbClr val="FF0000"/>
                </a:solidFill>
                <a:latin typeface="Calibri" pitchFamily="34" charset="0"/>
              </a:rPr>
              <a:t>OK</a:t>
            </a:r>
            <a:r>
              <a:rPr kumimoji="0" lang="zh-TW" altLang="zh-TW">
                <a:latin typeface="Calibri" pitchFamily="34" charset="0"/>
              </a:rPr>
              <a:t>來選取鏡頭輸入來源</a:t>
            </a: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1217" name="Picture 32" descr="PowerOfW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雅企\圖片區\AVAYA\CODEC\XT4300\pic_vc_xt-camera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9" y="1938578"/>
            <a:ext cx="3151188" cy="24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303213" y="893763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2226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2228" name="文字方塊 2"/>
          <p:cNvSpPr txBox="1">
            <a:spLocks noChangeArrowheads="1"/>
          </p:cNvSpPr>
          <p:nvPr/>
        </p:nvSpPr>
        <p:spPr bwMode="auto">
          <a:xfrm>
            <a:off x="303213" y="1246190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麥克風音量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52229" name="文字方塊 10"/>
          <p:cNvSpPr txBox="1">
            <a:spLocks noChangeArrowheads="1"/>
          </p:cNvSpPr>
          <p:nvPr/>
        </p:nvSpPr>
        <p:spPr bwMode="auto">
          <a:xfrm>
            <a:off x="5522915" y="2028825"/>
            <a:ext cx="1723549" cy="40011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按靜音鍵靜音</a:t>
            </a:r>
            <a:endParaRPr kumimoji="0" lang="en-US" altLang="zh-TW" sz="2000">
              <a:latin typeface="Calibri" pitchFamily="34" charset="0"/>
            </a:endParaRPr>
          </a:p>
        </p:txBody>
      </p:sp>
      <p:sp>
        <p:nvSpPr>
          <p:cNvPr id="52230" name="文字方塊 18"/>
          <p:cNvSpPr txBox="1">
            <a:spLocks noChangeArrowheads="1"/>
          </p:cNvSpPr>
          <p:nvPr/>
        </p:nvSpPr>
        <p:spPr bwMode="auto">
          <a:xfrm>
            <a:off x="5522914" y="2990849"/>
            <a:ext cx="1980029" cy="4001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音量大小聲控制</a:t>
            </a:r>
          </a:p>
        </p:txBody>
      </p:sp>
      <p:pic>
        <p:nvPicPr>
          <p:cNvPr id="52231" name="Picture 5" descr="C:\Users\Jack\Desktop\pptsourse\remot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354137"/>
            <a:ext cx="120015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圓角矩形 12"/>
          <p:cNvSpPr/>
          <p:nvPr/>
        </p:nvSpPr>
        <p:spPr>
          <a:xfrm>
            <a:off x="4232275" y="5373689"/>
            <a:ext cx="484188" cy="2873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2233" name="Picture 2" descr="C:\Users\Jack\Desktop\pptsourse\MIC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8" y="3175001"/>
            <a:ext cx="3027362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橢圓 3"/>
          <p:cNvSpPr/>
          <p:nvPr/>
        </p:nvSpPr>
        <p:spPr>
          <a:xfrm>
            <a:off x="1619252" y="3325814"/>
            <a:ext cx="792163" cy="708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3851275" y="5013325"/>
            <a:ext cx="357188" cy="792163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2236" name="文字方塊 13"/>
          <p:cNvSpPr txBox="1">
            <a:spLocks noChangeArrowheads="1"/>
          </p:cNvSpPr>
          <p:nvPr/>
        </p:nvSpPr>
        <p:spPr bwMode="auto">
          <a:xfrm>
            <a:off x="5641975" y="4797426"/>
            <a:ext cx="31511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備註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kumimoji="0" lang="zh-TW" altLang="en-US" b="1">
                <a:latin typeface="微軟正黑體" pitchFamily="34" charset="-120"/>
                <a:ea typeface="微軟正黑體" pitchFamily="34" charset="-120"/>
              </a:rPr>
              <a:t>影像隱私</a:t>
            </a:r>
            <a:r>
              <a:rPr kumimoji="0" lang="en-US" altLang="zh-TW" b="1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r>
              <a:rPr kumimoji="0" lang="zh-TW" altLang="en-US">
                <a:latin typeface="Calibri" pitchFamily="34" charset="0"/>
              </a:rPr>
              <a:t>遙控器的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靜音鍵</a:t>
            </a:r>
            <a:r>
              <a:rPr kumimoji="0" lang="zh-TW" altLang="en-US">
                <a:latin typeface="Calibri" pitchFamily="34" charset="0"/>
              </a:rPr>
              <a:t>長按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會開起</a:t>
            </a: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影像隱私</a:t>
            </a:r>
            <a:r>
              <a:rPr kumimoji="0" lang="zh-TW" altLang="en-US">
                <a:latin typeface="Calibri" pitchFamily="34" charset="0"/>
              </a:rPr>
              <a:t>的功能</a:t>
            </a:r>
            <a:r>
              <a:rPr kumimoji="0" lang="en-US" altLang="zh-TW">
                <a:latin typeface="Calibri" pitchFamily="34" charset="0"/>
              </a:rPr>
              <a:t>!!</a:t>
            </a:r>
          </a:p>
          <a:p>
            <a:r>
              <a:rPr kumimoji="0" lang="zh-TW" altLang="en-US">
                <a:latin typeface="Calibri" pitchFamily="34" charset="0"/>
              </a:rPr>
              <a:t>如不小心開啟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再長按一次則解除</a:t>
            </a:r>
            <a:endParaRPr kumimoji="0" lang="zh-TW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2237" name="Picture 32" descr="PowerOfW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303213" y="893763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3250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3252" name="文字方塊 2"/>
          <p:cNvSpPr txBox="1">
            <a:spLocks noChangeArrowheads="1"/>
          </p:cNvSpPr>
          <p:nvPr/>
        </p:nvSpPr>
        <p:spPr bwMode="auto">
          <a:xfrm>
            <a:off x="303213" y="1246190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撥打電話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3253" name="Picture 5" descr="C:\Users\Jack\Desktop\pptsourse\remot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354137"/>
            <a:ext cx="120015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4" name="文字方塊 6"/>
          <p:cNvSpPr txBox="1">
            <a:spLocks noChangeArrowheads="1"/>
          </p:cNvSpPr>
          <p:nvPr/>
        </p:nvSpPr>
        <p:spPr bwMode="auto">
          <a:xfrm>
            <a:off x="684215" y="2133600"/>
            <a:ext cx="1292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latin typeface="Calibri" pitchFamily="34" charset="0"/>
              </a:rPr>
              <a:t>直接撥打</a:t>
            </a:r>
            <a:r>
              <a:rPr kumimoji="0" lang="en-US" altLang="zh-TW" b="1">
                <a:latin typeface="Calibri" pitchFamily="34" charset="0"/>
              </a:rPr>
              <a:t>IP</a:t>
            </a:r>
          </a:p>
        </p:txBody>
      </p:sp>
      <p:sp>
        <p:nvSpPr>
          <p:cNvPr id="53255" name="文字方塊 14"/>
          <p:cNvSpPr txBox="1">
            <a:spLocks noChangeArrowheads="1"/>
          </p:cNvSpPr>
          <p:nvPr/>
        </p:nvSpPr>
        <p:spPr bwMode="auto">
          <a:xfrm>
            <a:off x="684215" y="2798764"/>
            <a:ext cx="2028119" cy="369332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1. </a:t>
            </a:r>
            <a:r>
              <a:rPr kumimoji="0" lang="zh-TW" altLang="en-US">
                <a:latin typeface="Calibri" pitchFamily="34" charset="0"/>
              </a:rPr>
              <a:t>按綠色話筒按鈕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53256" name="文字方塊 15"/>
          <p:cNvSpPr txBox="1">
            <a:spLocks noChangeArrowheads="1"/>
          </p:cNvSpPr>
          <p:nvPr/>
        </p:nvSpPr>
        <p:spPr bwMode="auto">
          <a:xfrm>
            <a:off x="684213" y="3492501"/>
            <a:ext cx="2489784" cy="646331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2. </a:t>
            </a:r>
            <a:r>
              <a:rPr kumimoji="0" lang="zh-TW" altLang="en-US">
                <a:latin typeface="Calibri" pitchFamily="34" charset="0"/>
              </a:rPr>
              <a:t>使用數字區的按鈕，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    鍵入要撥打的</a:t>
            </a:r>
            <a:r>
              <a:rPr kumimoji="0" lang="en-US" altLang="zh-TW">
                <a:latin typeface="Calibri" pitchFamily="34" charset="0"/>
              </a:rPr>
              <a:t>IP</a:t>
            </a:r>
          </a:p>
        </p:txBody>
      </p:sp>
      <p:sp>
        <p:nvSpPr>
          <p:cNvPr id="53257" name="文字方塊 16"/>
          <p:cNvSpPr txBox="1">
            <a:spLocks noChangeArrowheads="1"/>
          </p:cNvSpPr>
          <p:nvPr/>
        </p:nvSpPr>
        <p:spPr bwMode="auto">
          <a:xfrm>
            <a:off x="684214" y="4365626"/>
            <a:ext cx="2951449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3. </a:t>
            </a:r>
            <a:r>
              <a:rPr kumimoji="0" lang="zh-TW" altLang="en-US">
                <a:latin typeface="Calibri" pitchFamily="34" charset="0"/>
              </a:rPr>
              <a:t>再按一次綠色話筒按鈕，</a:t>
            </a:r>
            <a:endParaRPr kumimoji="0" lang="en-US" altLang="zh-TW">
              <a:latin typeface="Calibri" pitchFamily="34" charset="0"/>
            </a:endParaRPr>
          </a:p>
          <a:p>
            <a:r>
              <a:rPr kumimoji="0" lang="zh-TW" altLang="en-US">
                <a:latin typeface="Calibri" pitchFamily="34" charset="0"/>
              </a:rPr>
              <a:t>    連線 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53258" name="文字方塊 17"/>
          <p:cNvSpPr txBox="1">
            <a:spLocks noChangeArrowheads="1"/>
          </p:cNvSpPr>
          <p:nvPr/>
        </p:nvSpPr>
        <p:spPr bwMode="auto">
          <a:xfrm>
            <a:off x="684213" y="5291139"/>
            <a:ext cx="2489784" cy="36933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4. </a:t>
            </a:r>
            <a:r>
              <a:rPr kumimoji="0" lang="zh-TW" altLang="en-US">
                <a:latin typeface="Calibri" pitchFamily="34" charset="0"/>
              </a:rPr>
              <a:t>按紅色話筒按鈕掛斷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8" name="橢圓 7"/>
          <p:cNvSpPr/>
          <p:nvPr/>
        </p:nvSpPr>
        <p:spPr>
          <a:xfrm>
            <a:off x="3800475" y="3357563"/>
            <a:ext cx="484188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825875" y="2060575"/>
            <a:ext cx="1250950" cy="1296988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4572002" y="3357563"/>
            <a:ext cx="479425" cy="512763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3262" name="文字方塊 21"/>
          <p:cNvSpPr txBox="1">
            <a:spLocks noChangeArrowheads="1"/>
          </p:cNvSpPr>
          <p:nvPr/>
        </p:nvSpPr>
        <p:spPr bwMode="auto">
          <a:xfrm>
            <a:off x="5651500" y="2133600"/>
            <a:ext cx="13388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latin typeface="Calibri" pitchFamily="34" charset="0"/>
              </a:rPr>
              <a:t>使用電話簿</a:t>
            </a:r>
            <a:endParaRPr kumimoji="0" lang="en-US" altLang="zh-TW" b="1">
              <a:latin typeface="Calibri" pitchFamily="34" charset="0"/>
            </a:endParaRPr>
          </a:p>
        </p:txBody>
      </p:sp>
      <p:sp>
        <p:nvSpPr>
          <p:cNvPr id="53263" name="文字方塊 22"/>
          <p:cNvSpPr txBox="1">
            <a:spLocks noChangeArrowheads="1"/>
          </p:cNvSpPr>
          <p:nvPr/>
        </p:nvSpPr>
        <p:spPr bwMode="auto">
          <a:xfrm>
            <a:off x="5453065" y="2781300"/>
            <a:ext cx="3223959" cy="36933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1. </a:t>
            </a:r>
            <a:r>
              <a:rPr kumimoji="0" lang="zh-TW" altLang="en-US">
                <a:latin typeface="Calibri" pitchFamily="34" charset="0"/>
              </a:rPr>
              <a:t>在選單上選擇聯絡人按下</a:t>
            </a:r>
            <a:r>
              <a:rPr kumimoji="0" lang="en-US" altLang="zh-TW">
                <a:latin typeface="Calibri" pitchFamily="34" charset="0"/>
              </a:rPr>
              <a:t>OK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5421314" y="3387726"/>
            <a:ext cx="2951449" cy="646331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+mn-lt"/>
                <a:ea typeface="+mn-ea"/>
              </a:rPr>
              <a:t>2. </a:t>
            </a:r>
            <a:r>
              <a:rPr kumimoji="0" lang="zh-TW" altLang="en-US" dirty="0">
                <a:latin typeface="+mn-lt"/>
                <a:ea typeface="+mn-ea"/>
              </a:rPr>
              <a:t>使用放向鍵選擇要連線的</a:t>
            </a:r>
            <a:endParaRPr kumimoji="0" lang="en-US" altLang="zh-TW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dirty="0">
                <a:latin typeface="+mn-lt"/>
                <a:ea typeface="+mn-ea"/>
              </a:rPr>
              <a:t>    聯絡人</a:t>
            </a:r>
            <a:endParaRPr kumimoji="0" lang="en-US" altLang="zh-TW" dirty="0">
              <a:latin typeface="+mn-lt"/>
              <a:ea typeface="+mn-ea"/>
            </a:endParaRPr>
          </a:p>
        </p:txBody>
      </p:sp>
      <p:sp>
        <p:nvSpPr>
          <p:cNvPr id="53265" name="文字方塊 24"/>
          <p:cNvSpPr txBox="1">
            <a:spLocks noChangeArrowheads="1"/>
          </p:cNvSpPr>
          <p:nvPr/>
        </p:nvSpPr>
        <p:spPr bwMode="auto">
          <a:xfrm>
            <a:off x="5446715" y="4365625"/>
            <a:ext cx="1838965" cy="36933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3. </a:t>
            </a:r>
            <a:r>
              <a:rPr kumimoji="0" lang="zh-TW" altLang="en-US">
                <a:latin typeface="Calibri" pitchFamily="34" charset="0"/>
              </a:rPr>
              <a:t>再按下</a:t>
            </a:r>
            <a:r>
              <a:rPr kumimoji="0" lang="en-US" altLang="zh-TW">
                <a:latin typeface="Calibri" pitchFamily="34" charset="0"/>
              </a:rPr>
              <a:t>OK</a:t>
            </a:r>
            <a:r>
              <a:rPr kumimoji="0" lang="zh-TW" altLang="en-US">
                <a:latin typeface="Calibri" pitchFamily="34" charset="0"/>
              </a:rPr>
              <a:t>連線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53266" name="文字方塊 25"/>
          <p:cNvSpPr txBox="1">
            <a:spLocks noChangeArrowheads="1"/>
          </p:cNvSpPr>
          <p:nvPr/>
        </p:nvSpPr>
        <p:spPr bwMode="auto">
          <a:xfrm>
            <a:off x="5446713" y="5040313"/>
            <a:ext cx="2489784" cy="369332"/>
          </a:xfrm>
          <a:prstGeom prst="rect">
            <a:avLst/>
          </a:prstGeom>
          <a:noFill/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>
                <a:latin typeface="Calibri" pitchFamily="34" charset="0"/>
              </a:rPr>
              <a:t>4. </a:t>
            </a:r>
            <a:r>
              <a:rPr kumimoji="0" lang="zh-TW" altLang="en-US">
                <a:latin typeface="Calibri" pitchFamily="34" charset="0"/>
              </a:rPr>
              <a:t>按紅色話筒按鈕掛斷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187825" y="4033840"/>
            <a:ext cx="528638" cy="515937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4" name="圓角矩形 13"/>
          <p:cNvSpPr/>
          <p:nvPr/>
        </p:nvSpPr>
        <p:spPr>
          <a:xfrm>
            <a:off x="3851275" y="3870325"/>
            <a:ext cx="1200150" cy="863600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3269" name="Picture 32" descr="PowerOfW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303213" y="893763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4274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4276" name="文字方塊 2"/>
          <p:cNvSpPr txBox="1">
            <a:spLocks noChangeArrowheads="1"/>
          </p:cNvSpPr>
          <p:nvPr/>
        </p:nvSpPr>
        <p:spPr bwMode="auto">
          <a:xfrm>
            <a:off x="303213" y="1246190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分享電腦畫面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4277" name="Picture 5" descr="C:\Users\Jack\Desktop\pptsourse\remot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354137"/>
            <a:ext cx="120015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文字方塊 3"/>
          <p:cNvSpPr txBox="1">
            <a:spLocks noChangeArrowheads="1"/>
          </p:cNvSpPr>
          <p:nvPr/>
        </p:nvSpPr>
        <p:spPr bwMode="auto">
          <a:xfrm>
            <a:off x="5508627" y="1762126"/>
            <a:ext cx="27238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b="1">
                <a:latin typeface="Calibri" pitchFamily="34" charset="0"/>
              </a:rPr>
              <a:t>確認要分享資料的電腦已</a:t>
            </a:r>
            <a:endParaRPr kumimoji="0" lang="en-US" altLang="zh-TW" b="1">
              <a:latin typeface="Calibri" pitchFamily="34" charset="0"/>
            </a:endParaRPr>
          </a:p>
          <a:p>
            <a:r>
              <a:rPr kumimoji="0" lang="zh-TW" altLang="en-US" b="1">
                <a:latin typeface="Calibri" pitchFamily="34" charset="0"/>
              </a:rPr>
              <a:t>正確的連接上主機後</a:t>
            </a:r>
          </a:p>
        </p:txBody>
      </p:sp>
      <p:sp>
        <p:nvSpPr>
          <p:cNvPr id="54279" name="文字方塊 26"/>
          <p:cNvSpPr txBox="1">
            <a:spLocks noChangeArrowheads="1"/>
          </p:cNvSpPr>
          <p:nvPr/>
        </p:nvSpPr>
        <p:spPr bwMode="auto">
          <a:xfrm>
            <a:off x="5508626" y="3575049"/>
            <a:ext cx="3130537" cy="40011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>
                <a:latin typeface="Calibri" pitchFamily="34" charset="0"/>
              </a:rPr>
              <a:t>按下</a:t>
            </a:r>
            <a:r>
              <a:rPr kumimoji="0" lang="en-US" altLang="zh-TW" sz="2000" b="1">
                <a:latin typeface="Calibri" pitchFamily="34" charset="0"/>
              </a:rPr>
              <a:t>Present </a:t>
            </a:r>
            <a:r>
              <a:rPr kumimoji="0" lang="zh-TW" altLang="en-US">
                <a:latin typeface="Calibri" pitchFamily="34" charset="0"/>
              </a:rPr>
              <a:t>將畫面分享出去</a:t>
            </a:r>
            <a:endParaRPr kumimoji="0" lang="en-US" altLang="zh-TW">
              <a:latin typeface="Calibri" pitchFamily="34" charset="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140200" y="5805488"/>
            <a:ext cx="503238" cy="3603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4281" name="文字方塊 27"/>
          <p:cNvSpPr txBox="1">
            <a:spLocks noChangeArrowheads="1"/>
          </p:cNvSpPr>
          <p:nvPr/>
        </p:nvSpPr>
        <p:spPr bwMode="auto">
          <a:xfrm>
            <a:off x="5521325" y="4464049"/>
            <a:ext cx="2802370" cy="40011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zh-TW" sz="2000">
                <a:latin typeface="Calibri" pitchFamily="34" charset="0"/>
              </a:rPr>
              <a:t>4. </a:t>
            </a:r>
            <a:r>
              <a:rPr kumimoji="0" lang="zh-TW" altLang="en-US" sz="2000">
                <a:latin typeface="Calibri" pitchFamily="34" charset="0"/>
              </a:rPr>
              <a:t>按　 鍵取消資料分享</a:t>
            </a:r>
          </a:p>
        </p:txBody>
      </p:sp>
      <p:sp>
        <p:nvSpPr>
          <p:cNvPr id="29" name="弧形箭號 (左彎) 28"/>
          <p:cNvSpPr/>
          <p:nvPr/>
        </p:nvSpPr>
        <p:spPr>
          <a:xfrm rot="8661778" flipH="1">
            <a:off x="6203950" y="4538664"/>
            <a:ext cx="185738" cy="225425"/>
          </a:xfrm>
          <a:prstGeom prst="curvedLeftArrow">
            <a:avLst>
              <a:gd name="adj1" fmla="val 12865"/>
              <a:gd name="adj2" fmla="val 53498"/>
              <a:gd name="adj3" fmla="val 638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3851275" y="4651376"/>
            <a:ext cx="484188" cy="506413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4284" name="Picture 2" descr="C:\Users\Jack\Desktop\xt5000photo\Layout\nEO_IMG_分享簡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979739"/>
            <a:ext cx="2986088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5" name="Picture 32" descr="PowerOfW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107950" y="873126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5298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5300" name="文字方塊 2"/>
          <p:cNvSpPr txBox="1">
            <a:spLocks noChangeArrowheads="1"/>
          </p:cNvSpPr>
          <p:nvPr/>
        </p:nvSpPr>
        <p:spPr bwMode="auto">
          <a:xfrm>
            <a:off x="303213" y="1044575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切換版面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5301" name="Picture 5" descr="C:\Users\Jack\Desktop\pptsourse\remote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1238251"/>
            <a:ext cx="1200150" cy="503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文字方塊 27"/>
          <p:cNvSpPr txBox="1">
            <a:spLocks noChangeArrowheads="1"/>
          </p:cNvSpPr>
          <p:nvPr/>
        </p:nvSpPr>
        <p:spPr bwMode="auto">
          <a:xfrm>
            <a:off x="3635377" y="1314451"/>
            <a:ext cx="4604787" cy="400110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zh-TW" altLang="en-US" sz="2000">
                <a:latin typeface="Calibri" pitchFamily="34" charset="0"/>
              </a:rPr>
              <a:t>長按 </a:t>
            </a:r>
            <a:r>
              <a:rPr kumimoji="0" lang="en-US" altLang="zh-TW" sz="2000" b="1">
                <a:latin typeface="Calibri" pitchFamily="34" charset="0"/>
              </a:rPr>
              <a:t>Layout</a:t>
            </a:r>
            <a:r>
              <a:rPr kumimoji="0" lang="zh-TW" altLang="en-US" sz="2000">
                <a:latin typeface="Calibri" pitchFamily="34" charset="0"/>
              </a:rPr>
              <a:t> 鍵，會出現版面配置選單。</a:t>
            </a:r>
            <a:endParaRPr kumimoji="0" lang="en-US" altLang="zh-TW" sz="2000">
              <a:latin typeface="Calibri" pitchFamily="34" charset="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2771775" y="5602289"/>
            <a:ext cx="482600" cy="504825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5304" name="Picture 2" descr="C:\Users\Jack\Desktop\xt5000photo\Layout\nEO_IMG_選擇版面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1840" y="2033588"/>
            <a:ext cx="2903537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圖說文字 6"/>
          <p:cNvSpPr/>
          <p:nvPr/>
        </p:nvSpPr>
        <p:spPr>
          <a:xfrm>
            <a:off x="3409952" y="3406777"/>
            <a:ext cx="5165725" cy="2557463"/>
          </a:xfrm>
          <a:prstGeom prst="wedgeRectCallout">
            <a:avLst>
              <a:gd name="adj1" fmla="val 11120"/>
              <a:gd name="adj2" fmla="val -61495"/>
            </a:avLst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55306" name="Picture 3" descr="C:\Users\Jack\Desktop\pptsourse\layout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27438" y="3656014"/>
            <a:ext cx="4760912" cy="203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7" name="Picture 32" descr="PowerOfW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化對角線角落矩形 4"/>
          <p:cNvSpPr/>
          <p:nvPr/>
        </p:nvSpPr>
        <p:spPr>
          <a:xfrm>
            <a:off x="303213" y="893763"/>
            <a:ext cx="8496300" cy="5580063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pic>
        <p:nvPicPr>
          <p:cNvPr id="56322" name="Picture 2" descr="C:\Users\Jack\Desktop\pptsourse\未命名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5765" y="1"/>
            <a:ext cx="8218487" cy="8001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XT4300</a:t>
            </a:r>
            <a:r>
              <a:rPr lang="zh-TW" altLang="en-US" sz="3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視訊會議系統基礎操作</a:t>
            </a:r>
            <a:endParaRPr lang="zh-TW" altLang="en-US" b="1" dirty="0">
              <a:solidFill>
                <a:schemeClr val="bg1"/>
              </a:solidFill>
            </a:endParaRPr>
          </a:p>
        </p:txBody>
      </p:sp>
      <p:sp>
        <p:nvSpPr>
          <p:cNvPr id="56324" name="文字方塊 2"/>
          <p:cNvSpPr txBox="1">
            <a:spLocks noChangeArrowheads="1"/>
          </p:cNvSpPr>
          <p:nvPr/>
        </p:nvSpPr>
        <p:spPr bwMode="auto">
          <a:xfrm>
            <a:off x="303213" y="1246190"/>
            <a:ext cx="8064500" cy="103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2500" b="1">
                <a:latin typeface="微軟正黑體" pitchFamily="34" charset="-120"/>
                <a:ea typeface="微軟正黑體" pitchFamily="34" charset="-120"/>
              </a:rPr>
              <a:t>設立預設點</a:t>
            </a:r>
            <a:endParaRPr kumimoji="0" lang="en-US" altLang="zh-TW" sz="2500" b="1">
              <a:latin typeface="微軟正黑體" pitchFamily="34" charset="-120"/>
              <a:ea typeface="微軟正黑體" pitchFamily="34" charset="-120"/>
            </a:endParaRPr>
          </a:p>
          <a:p>
            <a:endParaRPr kumimoji="0" lang="en-US" altLang="zh-TW">
              <a:latin typeface="Calibri" pitchFamily="34" charset="0"/>
            </a:endParaRPr>
          </a:p>
          <a:p>
            <a:endParaRPr kumimoji="0" lang="zh-TW" altLang="en-US">
              <a:latin typeface="Calibri" pitchFamily="34" charset="0"/>
            </a:endParaRPr>
          </a:p>
        </p:txBody>
      </p:sp>
      <p:pic>
        <p:nvPicPr>
          <p:cNvPr id="56325" name="Picture 2" descr="C:\Users\Jack\Desktop\xt5000photo\nEO_IMG_Photo 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9900" y="2205039"/>
            <a:ext cx="26939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326" name="群組 5"/>
          <p:cNvGrpSpPr>
            <a:grpSpLocks/>
          </p:cNvGrpSpPr>
          <p:nvPr/>
        </p:nvGrpSpPr>
        <p:grpSpPr bwMode="auto">
          <a:xfrm>
            <a:off x="3132138" y="3860801"/>
            <a:ext cx="5472112" cy="2232025"/>
            <a:chOff x="3059832" y="3212976"/>
            <a:chExt cx="5472608" cy="2232248"/>
          </a:xfrm>
        </p:grpSpPr>
        <p:sp>
          <p:nvSpPr>
            <p:cNvPr id="4" name="矩形圖說文字 3"/>
            <p:cNvSpPr/>
            <p:nvPr/>
          </p:nvSpPr>
          <p:spPr>
            <a:xfrm>
              <a:off x="3059832" y="3212976"/>
              <a:ext cx="5472608" cy="2232248"/>
            </a:xfrm>
            <a:prstGeom prst="wedgeRectCallout">
              <a:avLst>
                <a:gd name="adj1" fmla="val 18863"/>
                <a:gd name="adj2" fmla="val -7269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pic>
          <p:nvPicPr>
            <p:cNvPr id="56332" name="Picture 3" descr="C:\Users\Jack\Desktop\pptsourse\preset-3.gif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74720" y="3501008"/>
              <a:ext cx="5213704" cy="174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327" name="文字方塊 24"/>
          <p:cNvSpPr txBox="1">
            <a:spLocks noChangeArrowheads="1"/>
          </p:cNvSpPr>
          <p:nvPr/>
        </p:nvSpPr>
        <p:spPr bwMode="auto">
          <a:xfrm>
            <a:off x="468314" y="1628775"/>
            <a:ext cx="469551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kumimoji="0" lang="en-US" altLang="zh-TW">
                <a:latin typeface="Calibri" pitchFamily="34" charset="0"/>
              </a:rPr>
              <a:t>1. </a:t>
            </a:r>
            <a:r>
              <a:rPr kumimoji="0" lang="zh-TW" altLang="en-US">
                <a:latin typeface="Calibri" pitchFamily="34" charset="0"/>
              </a:rPr>
              <a:t>選擇</a:t>
            </a:r>
            <a:r>
              <a:rPr kumimoji="0" lang="zh-TW" altLang="en-US" sz="2000" b="1">
                <a:solidFill>
                  <a:srgbClr val="FF0000"/>
                </a:solidFill>
                <a:latin typeface="Calibri" pitchFamily="34" charset="0"/>
              </a:rPr>
              <a:t>控制攝影機　  預先設定</a:t>
            </a:r>
            <a:endParaRPr kumimoji="0" lang="en-US" altLang="zh-TW" sz="200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en-US" altLang="zh-TW">
                <a:latin typeface="Calibri" pitchFamily="34" charset="0"/>
              </a:rPr>
              <a:t>2. </a:t>
            </a:r>
            <a:r>
              <a:rPr kumimoji="0" lang="zh-TW" altLang="en-US">
                <a:latin typeface="Calibri" pitchFamily="34" charset="0"/>
              </a:rPr>
              <a:t>選擇一個數字以後，數字會</a:t>
            </a:r>
            <a:r>
              <a:rPr kumimoji="0" lang="zh-TW" altLang="en-US" sz="2000" b="1">
                <a:solidFill>
                  <a:srgbClr val="FF0000"/>
                </a:solidFill>
                <a:latin typeface="Calibri" pitchFamily="34" charset="0"/>
              </a:rPr>
              <a:t>閃爍</a:t>
            </a:r>
            <a:endParaRPr kumimoji="0" lang="en-US" altLang="zh-TW" sz="2000" b="1">
              <a:solidFill>
                <a:srgbClr val="FF0000"/>
              </a:solidFill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en-US" altLang="zh-TW">
                <a:latin typeface="Calibri" pitchFamily="34" charset="0"/>
              </a:rPr>
              <a:t>3. </a:t>
            </a:r>
            <a:r>
              <a:rPr kumimoji="0" lang="zh-TW" altLang="en-US">
                <a:latin typeface="Calibri" pitchFamily="34" charset="0"/>
              </a:rPr>
              <a:t>在數字閃爍時，</a:t>
            </a:r>
            <a:r>
              <a:rPr kumimoji="0" lang="zh-TW" altLang="en-US" sz="2000" b="1">
                <a:solidFill>
                  <a:srgbClr val="FF0000"/>
                </a:solidFill>
                <a:latin typeface="Calibri" pitchFamily="34" charset="0"/>
              </a:rPr>
              <a:t>移動攝影機</a:t>
            </a:r>
            <a:r>
              <a:rPr kumimoji="0" lang="zh-TW" altLang="en-US">
                <a:latin typeface="Calibri" pitchFamily="34" charset="0"/>
              </a:rPr>
              <a:t>到想要的位置</a:t>
            </a:r>
            <a:endParaRPr kumimoji="0" lang="en-US" altLang="zh-TW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en-US" altLang="zh-TW">
                <a:latin typeface="Calibri" pitchFamily="34" charset="0"/>
              </a:rPr>
              <a:t>4. </a:t>
            </a:r>
            <a:r>
              <a:rPr kumimoji="0" lang="zh-TW" altLang="en-US">
                <a:latin typeface="Calibri" pitchFamily="34" charset="0"/>
              </a:rPr>
              <a:t>調整好位置後，按下遙控器中的 </a:t>
            </a:r>
            <a:r>
              <a:rPr kumimoji="0" lang="en-US" altLang="zh-TW" sz="2000" b="1">
                <a:solidFill>
                  <a:srgbClr val="FF0000"/>
                </a:solidFill>
                <a:latin typeface="Calibri" pitchFamily="34" charset="0"/>
              </a:rPr>
              <a:t>OK</a:t>
            </a:r>
            <a:r>
              <a:rPr kumimoji="0" lang="en-US" altLang="zh-TW">
                <a:latin typeface="Calibri" pitchFamily="34" charset="0"/>
              </a:rPr>
              <a:t> </a:t>
            </a:r>
            <a:r>
              <a:rPr kumimoji="0" lang="zh-TW" altLang="en-US">
                <a:latin typeface="Calibri" pitchFamily="34" charset="0"/>
              </a:rPr>
              <a:t>鍵後</a:t>
            </a:r>
            <a:endParaRPr kumimoji="0" lang="en-US" altLang="zh-TW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zh-TW" altLang="en-US" b="1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kumimoji="0" lang="zh-TW" altLang="en-US">
                <a:latin typeface="Calibri" pitchFamily="34" charset="0"/>
              </a:rPr>
              <a:t>成功儲存。</a:t>
            </a:r>
            <a:endParaRPr kumimoji="0" lang="en-US" altLang="zh-TW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en-US" altLang="zh-TW">
                <a:latin typeface="Calibri" pitchFamily="34" charset="0"/>
              </a:rPr>
              <a:t>5. </a:t>
            </a:r>
            <a:r>
              <a:rPr kumimoji="0" lang="zh-TW" altLang="en-US">
                <a:latin typeface="Calibri" pitchFamily="34" charset="0"/>
              </a:rPr>
              <a:t>使用　  將選單隱藏，</a:t>
            </a:r>
            <a:endParaRPr kumimoji="0" lang="en-US" altLang="zh-TW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kumimoji="0" lang="zh-TW" altLang="en-US" sz="2000" b="1">
                <a:solidFill>
                  <a:srgbClr val="FF0000"/>
                </a:solidFill>
                <a:latin typeface="Calibri" pitchFamily="34" charset="0"/>
              </a:rPr>
              <a:t>     長按</a:t>
            </a:r>
            <a:r>
              <a:rPr kumimoji="0" lang="zh-TW" altLang="en-US">
                <a:latin typeface="Calibri" pitchFamily="34" charset="0"/>
              </a:rPr>
              <a:t>選擇的數字呼叫。</a:t>
            </a:r>
          </a:p>
        </p:txBody>
      </p:sp>
      <p:sp>
        <p:nvSpPr>
          <p:cNvPr id="27" name="向右箭號 26"/>
          <p:cNvSpPr/>
          <p:nvPr/>
        </p:nvSpPr>
        <p:spPr>
          <a:xfrm>
            <a:off x="2627313" y="1844675"/>
            <a:ext cx="215900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9" name="弧形箭號 (左彎) 28"/>
          <p:cNvSpPr/>
          <p:nvPr/>
        </p:nvSpPr>
        <p:spPr>
          <a:xfrm rot="8661778" flipH="1">
            <a:off x="1308100" y="4035426"/>
            <a:ext cx="185738" cy="223839"/>
          </a:xfrm>
          <a:prstGeom prst="curvedLeftArrow">
            <a:avLst>
              <a:gd name="adj1" fmla="val 12865"/>
              <a:gd name="adj2" fmla="val 53498"/>
              <a:gd name="adj3" fmla="val 638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chemeClr val="tx1"/>
              </a:solidFill>
            </a:endParaRPr>
          </a:p>
        </p:txBody>
      </p:sp>
      <p:pic>
        <p:nvPicPr>
          <p:cNvPr id="56330" name="Picture 32" descr="PowerOfW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0" y="6116637"/>
            <a:ext cx="1296988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altLang="zh-TW" sz="8800" b="1"/>
          </a:p>
          <a:p>
            <a:pPr algn="ctr" eaLnBrk="1" hangingPunct="1">
              <a:buFont typeface="Arial" charset="0"/>
              <a:buNone/>
            </a:pPr>
            <a:r>
              <a:rPr lang="zh-TW" altLang="en-US" sz="8800" b="1">
                <a:solidFill>
                  <a:srgbClr val="FF0000"/>
                </a:solidFill>
                <a:latin typeface="Adobe 楷体 Std R" pitchFamily="18" charset="-128"/>
                <a:ea typeface="Adobe 楷体 Std R" pitchFamily="18" charset="-128"/>
              </a:rPr>
              <a:t>檢測</a:t>
            </a: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invGray">
          <a:xfrm flipH="1">
            <a:off x="0" y="-6349"/>
            <a:ext cx="9144000" cy="365125"/>
          </a:xfrm>
          <a:prstGeom prst="rect">
            <a:avLst/>
          </a:prstGeom>
          <a:gradFill rotWithShape="1">
            <a:gsLst>
              <a:gs pos="0">
                <a:srgbClr val="91050F"/>
              </a:gs>
              <a:gs pos="100000">
                <a:srgbClr val="D1081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solidFill>
                <a:srgbClr val="323232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清晰度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清晰度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583</Words>
  <Application>Microsoft Office PowerPoint</Application>
  <PresentationFormat>如螢幕大小 (4:3)</PresentationFormat>
  <Paragraphs>88</Paragraphs>
  <Slides>14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Adobe 楷体 Std R</vt:lpstr>
      <vt:lpstr>微軟正黑體</vt:lpstr>
      <vt:lpstr>Arial</vt:lpstr>
      <vt:lpstr>Calibri</vt:lpstr>
      <vt:lpstr>Office 佈景主題</vt:lpstr>
      <vt:lpstr>清晰度</vt:lpstr>
      <vt:lpstr>1_清晰度</vt:lpstr>
      <vt:lpstr>PowerPoint 簡報</vt:lpstr>
      <vt:lpstr>XT4300視訊會議系統基礎操作</vt:lpstr>
      <vt:lpstr>XT4300視訊會議系統基礎操作</vt:lpstr>
      <vt:lpstr>XT4300視訊會議系統基礎操作</vt:lpstr>
      <vt:lpstr>XT4300視訊會議系統基礎操作</vt:lpstr>
      <vt:lpstr>XT4300視訊會議系統基礎操作</vt:lpstr>
      <vt:lpstr>XT4300視訊會議系統基礎操作</vt:lpstr>
      <vt:lpstr>XT4300視訊會議系統基礎操作</vt:lpstr>
      <vt:lpstr>PowerPoint 簡報</vt:lpstr>
      <vt:lpstr>攝影機異常測試:</vt:lpstr>
      <vt:lpstr>音源檢測:麥克風是否送出</vt:lpstr>
      <vt:lpstr>音源檢測:麥克風是否送出</vt:lpstr>
      <vt:lpstr>音源檢測:喇叭聲音</vt:lpstr>
      <vt:lpstr>音源檢測:喇叭是否送出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Jack</dc:creator>
  <cp:lastModifiedBy>林繼章</cp:lastModifiedBy>
  <cp:revision>62</cp:revision>
  <cp:lastPrinted>2017-04-18T01:28:08Z</cp:lastPrinted>
  <dcterms:created xsi:type="dcterms:W3CDTF">2013-10-29T01:57:23Z</dcterms:created>
  <dcterms:modified xsi:type="dcterms:W3CDTF">2020-01-10T02:08:30Z</dcterms:modified>
</cp:coreProperties>
</file>